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rvo"/>
      <p:regular r:id="rId43"/>
      <p:bold r:id="rId44"/>
      <p:italic r:id="rId45"/>
      <p:boldItalic r:id="rId46"/>
    </p:embeddedFont>
    <p:embeddedFont>
      <p:font typeface="Roboto Condensed"/>
      <p:regular r:id="rId47"/>
      <p:bold r:id="rId48"/>
      <p:italic r:id="rId49"/>
      <p:boldItalic r:id="rId50"/>
    </p:embeddedFont>
    <p:embeddedFont>
      <p:font typeface="Roboto Condensed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3F7F57-3C22-48D8-B435-F9ACA1E2306C}">
  <a:tblStyle styleId="{B63F7F57-3C22-48D8-B435-F9ACA1E230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rvo-bold.fntdata"/><Relationship Id="rId43" Type="http://schemas.openxmlformats.org/officeDocument/2006/relationships/font" Target="fonts/Arvo-regular.fntdata"/><Relationship Id="rId46" Type="http://schemas.openxmlformats.org/officeDocument/2006/relationships/font" Target="fonts/Arvo-boldItalic.fntdata"/><Relationship Id="rId45" Type="http://schemas.openxmlformats.org/officeDocument/2006/relationships/font" Target="fonts/Arv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.fntdata"/><Relationship Id="rId47" Type="http://schemas.openxmlformats.org/officeDocument/2006/relationships/font" Target="fonts/RobotoCondensed-regular.fntdata"/><Relationship Id="rId49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regular.fntdata"/><Relationship Id="rId50" Type="http://schemas.openxmlformats.org/officeDocument/2006/relationships/font" Target="fonts/RobotoCondensed-boldItalic.fntdata"/><Relationship Id="rId53" Type="http://schemas.openxmlformats.org/officeDocument/2006/relationships/font" Target="fonts/RobotoCondensedLight-italic.fntdata"/><Relationship Id="rId52" Type="http://schemas.openxmlformats.org/officeDocument/2006/relationships/font" Target="fonts/RobotoCondensed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Condensed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8e7e66b8_2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98e7e66b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98e7e66b8_2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98e7e66b8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98cfc4c76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98cfc4c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98e7e66b8_2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98e7e66b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98cfc4c76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98cfc4c7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98e7e66b8_2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98e7e66b8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98e7e66b8_2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98e7e66b8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98e7e66b8_2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98e7e66b8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98cfc4c76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98cfc4c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98e7e66b8_2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98e7e66b8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98e7e66b8_2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98e7e66b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98e7e66b8_2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98e7e66b8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98e7e66b8_2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98e7e66b8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98e7e66b8_2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98e7e66b8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98e7e66b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98e7e6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98e7e66b8_2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98e7e66b8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98e7e66b8_2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98e7e66b8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9bbfc1b99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9bbfc1b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9bbfc1b99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9bbfc1b9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98e7e66b8_2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98e7e66b8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98cfc4c76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98cfc4c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9b11341a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9b11341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98cfc4c76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98cfc4c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8e7e66b8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8e7e66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98e7e66b8_2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98e7e66b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0.jp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electrónico de enclavamiento para cambios de vía ferroviarios</a:t>
            </a:r>
            <a:endParaRPr/>
          </a:p>
        </p:txBody>
      </p:sp>
      <p:sp>
        <p:nvSpPr>
          <p:cNvPr id="185" name="Google Shape;185;p11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Ing. Martín Nicolás Menéndez - Especialización en Sistemas Embebidos</a:t>
            </a:r>
            <a:endParaRPr sz="1400"/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Directores:   Dr. </a:t>
            </a:r>
            <a:r>
              <a:rPr lang="en" sz="1400">
                <a:solidFill>
                  <a:srgbClr val="666666"/>
                </a:solidFill>
              </a:rPr>
              <a:t>Ing. Ariel Lutenberg</a:t>
            </a:r>
            <a:endParaRPr sz="1400">
              <a:solidFill>
                <a:srgbClr val="66666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Mg. Ing. Facundo Larosa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189" name="Google Shape;189;p11"/>
          <p:cNvSpPr txBox="1"/>
          <p:nvPr>
            <p:ph type="ctrTitle"/>
          </p:nvPr>
        </p:nvSpPr>
        <p:spPr>
          <a:xfrm>
            <a:off x="0" y="561000"/>
            <a:ext cx="55836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final de la especialización: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336" name="Google Shape;336;p20"/>
          <p:cNvSpPr txBox="1"/>
          <p:nvPr>
            <p:ph idx="3" type="body"/>
          </p:nvPr>
        </p:nvSpPr>
        <p:spPr>
          <a:xfrm>
            <a:off x="61600" y="3996650"/>
            <a:ext cx="30735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Brazo de barrera levantado: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Permite el paso de vehículos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8" name="Google Shape;338;p2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39" name="Google Shape;339;p2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0"/>
          <p:cNvSpPr txBox="1"/>
          <p:nvPr>
            <p:ph idx="3" type="body"/>
          </p:nvPr>
        </p:nvSpPr>
        <p:spPr>
          <a:xfrm>
            <a:off x="3157200" y="3996650"/>
            <a:ext cx="32088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Brazo de barrera bajo: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 permite el paso de vehículos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"/>
          <p:cNvSpPr txBox="1"/>
          <p:nvPr>
            <p:ph idx="3" type="body"/>
          </p:nvPr>
        </p:nvSpPr>
        <p:spPr>
          <a:xfrm>
            <a:off x="6411125" y="3601250"/>
            <a:ext cx="23340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Cruces peatonales</a:t>
            </a:r>
            <a:r>
              <a:rPr b="1" lang="en"/>
              <a:t>: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Laberinto + campanilla</a:t>
            </a:r>
            <a:endParaRPr/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00" y="1424900"/>
            <a:ext cx="2052504" cy="2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346" y="1607824"/>
            <a:ext cx="2449001" cy="23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975" y="1820325"/>
            <a:ext cx="1596250" cy="1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 de cambios</a:t>
            </a:r>
            <a:endParaRPr/>
          </a:p>
        </p:txBody>
      </p:sp>
      <p:sp>
        <p:nvSpPr>
          <p:cNvPr id="356" name="Google Shape;356;p21"/>
          <p:cNvSpPr txBox="1"/>
          <p:nvPr>
            <p:ph idx="3" type="body"/>
          </p:nvPr>
        </p:nvSpPr>
        <p:spPr>
          <a:xfrm>
            <a:off x="185975" y="3996650"/>
            <a:ext cx="4723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Máquina de cambios</a:t>
            </a:r>
            <a:r>
              <a:rPr b="1" lang="en"/>
              <a:t>:</a:t>
            </a:r>
            <a:r>
              <a:rPr lang="en"/>
              <a:t> mueve la aguja en las vías</a:t>
            </a:r>
            <a:endParaRPr/>
          </a:p>
        </p:txBody>
      </p:sp>
      <p:sp>
        <p:nvSpPr>
          <p:cNvPr id="357" name="Google Shape;357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8" name="Google Shape;358;p2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59" name="Google Shape;359;p2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1"/>
          <p:cNvSpPr txBox="1"/>
          <p:nvPr>
            <p:ph idx="3" type="body"/>
          </p:nvPr>
        </p:nvSpPr>
        <p:spPr>
          <a:xfrm>
            <a:off x="5360175" y="3996650"/>
            <a:ext cx="29952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Bifurcación</a:t>
            </a:r>
            <a:r>
              <a:rPr b="1" lang="en"/>
              <a:t>: </a:t>
            </a:r>
            <a:r>
              <a:rPr lang="en"/>
              <a:t>separación de vías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5" y="1522100"/>
            <a:ext cx="3299400" cy="2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0" y="1463175"/>
            <a:ext cx="2952079" cy="247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/>
          <p:nvPr>
            <p:ph type="ctrTitle"/>
          </p:nvPr>
        </p:nvSpPr>
        <p:spPr>
          <a:xfrm>
            <a:off x="29275" y="2871150"/>
            <a:ext cx="533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de enclavamiento</a:t>
            </a:r>
            <a:endParaRPr sz="3600"/>
          </a:p>
        </p:txBody>
      </p:sp>
      <p:sp>
        <p:nvSpPr>
          <p:cNvPr id="374" name="Google Shape;374;p22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Tecnologías disponibles</a:t>
            </a:r>
            <a:endParaRPr sz="2400"/>
          </a:p>
        </p:txBody>
      </p:sp>
      <p:sp>
        <p:nvSpPr>
          <p:cNvPr id="375" name="Google Shape;375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 sistema de enclavamiento?</a:t>
            </a:r>
            <a:endParaRPr/>
          </a:p>
        </p:txBody>
      </p:sp>
      <p:sp>
        <p:nvSpPr>
          <p:cNvPr id="382" name="Google Shape;382;p23"/>
          <p:cNvSpPr txBox="1"/>
          <p:nvPr>
            <p:ph idx="3" type="body"/>
          </p:nvPr>
        </p:nvSpPr>
        <p:spPr>
          <a:xfrm>
            <a:off x="998100" y="1435875"/>
            <a:ext cx="7371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Sistema de enclavamient</a:t>
            </a:r>
            <a:r>
              <a:rPr b="1" lang="en"/>
              <a:t>o: </a:t>
            </a:r>
            <a:r>
              <a:rPr lang="en"/>
              <a:t>Control seguro para evitar colisiones entre los trenes</a:t>
            </a:r>
            <a:endParaRPr/>
          </a:p>
        </p:txBody>
      </p:sp>
      <p:sp>
        <p:nvSpPr>
          <p:cNvPr id="383" name="Google Shape;383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4" name="Google Shape;384;p2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85" name="Google Shape;385;p2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3"/>
          <p:cNvSpPr txBox="1"/>
          <p:nvPr>
            <p:ph idx="3" type="body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pic>
        <p:nvPicPr>
          <p:cNvPr id="393" name="Google Shape;3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5" y="2121675"/>
            <a:ext cx="8839200" cy="199363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3"/>
          <p:cNvSpPr/>
          <p:nvPr/>
        </p:nvSpPr>
        <p:spPr>
          <a:xfrm>
            <a:off x="384548" y="471610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400" name="Google Shape;400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402" name="Google Shape;402;p24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06" name="Google Shape;406;p24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407" name="Google Shape;407;p24"/>
            <p:cNvSpPr/>
            <p:nvPr/>
          </p:nvSpPr>
          <p:spPr>
            <a:xfrm flipH="1" rot="10800000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412" name="Google Shape;412;p24"/>
            <p:cNvSpPr/>
            <p:nvPr/>
          </p:nvSpPr>
          <p:spPr>
            <a:xfrm flipH="1" rot="10800000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Electrónico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cap="flat" cmpd="sng" w="952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16" name="Google Shape;416;p24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17" name="Google Shape;417;p2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Estación Belgrano R</a:t>
            </a:r>
            <a:endParaRPr sz="3600"/>
          </a:p>
        </p:txBody>
      </p:sp>
      <p:sp>
        <p:nvSpPr>
          <p:cNvPr id="427" name="Google Shape;427;p2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Caso de aplicación</a:t>
            </a:r>
            <a:endParaRPr sz="2400"/>
          </a:p>
        </p:txBody>
      </p:sp>
      <p:sp>
        <p:nvSpPr>
          <p:cNvPr id="428" name="Google Shape;428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7"/>
          <p:cNvPicPr preferRelativeResize="0"/>
          <p:nvPr/>
        </p:nvPicPr>
        <p:blipFill rotWithShape="1">
          <a:blip r:embed="rId3">
            <a:alphaModFix/>
          </a:blip>
          <a:srcRect b="2669" l="0" r="0" t="2669"/>
          <a:stretch/>
        </p:blipFill>
        <p:spPr>
          <a:xfrm>
            <a:off x="163125" y="1745175"/>
            <a:ext cx="7515325" cy="28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asignar los semáforos?</a:t>
            </a:r>
            <a:endParaRPr/>
          </a:p>
        </p:txBody>
      </p:sp>
      <p:sp>
        <p:nvSpPr>
          <p:cNvPr id="441" name="Google Shape;441;p27"/>
          <p:cNvSpPr txBox="1"/>
          <p:nvPr>
            <p:ph idx="3" type="body"/>
          </p:nvPr>
        </p:nvSpPr>
        <p:spPr>
          <a:xfrm>
            <a:off x="519050" y="4605900"/>
            <a:ext cx="5838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Prioridad</a:t>
            </a:r>
            <a:r>
              <a:rPr b="1" lang="en"/>
              <a:t>: </a:t>
            </a:r>
            <a:r>
              <a:rPr lang="en"/>
              <a:t>Evitar colisiones entre las formaciones.</a:t>
            </a:r>
            <a:endParaRPr/>
          </a:p>
        </p:txBody>
      </p:sp>
      <p:grpSp>
        <p:nvGrpSpPr>
          <p:cNvPr id="442" name="Google Shape;442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43" name="Google Shape;443;p2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27"/>
          <p:cNvSpPr txBox="1"/>
          <p:nvPr>
            <p:ph idx="3" type="body"/>
          </p:nvPr>
        </p:nvSpPr>
        <p:spPr>
          <a:xfrm>
            <a:off x="5919050" y="1199950"/>
            <a:ext cx="3051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Suposición: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Trayecto desde semáforo 6 a 4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8"/>
          <p:cNvPicPr preferRelativeResize="0"/>
          <p:nvPr/>
        </p:nvPicPr>
        <p:blipFill rotWithShape="1">
          <a:blip r:embed="rId3">
            <a:alphaModFix/>
          </a:blip>
          <a:srcRect b="2669" l="0" r="0" t="2669"/>
          <a:stretch/>
        </p:blipFill>
        <p:spPr>
          <a:xfrm>
            <a:off x="163125" y="1745175"/>
            <a:ext cx="7515325" cy="28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asignar los semáforos?</a:t>
            </a:r>
            <a:endParaRPr/>
          </a:p>
        </p:txBody>
      </p:sp>
      <p:sp>
        <p:nvSpPr>
          <p:cNvPr id="458" name="Google Shape;458;p28"/>
          <p:cNvSpPr txBox="1"/>
          <p:nvPr>
            <p:ph idx="3" type="body"/>
          </p:nvPr>
        </p:nvSpPr>
        <p:spPr>
          <a:xfrm>
            <a:off x="1131225" y="4572825"/>
            <a:ext cx="46245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Ruta</a:t>
            </a:r>
            <a:r>
              <a:rPr b="1" lang="en"/>
              <a:t>: </a:t>
            </a:r>
            <a:r>
              <a:rPr lang="en"/>
              <a:t>Definida entre dos semáforos consecutivos</a:t>
            </a:r>
            <a:endParaRPr/>
          </a:p>
        </p:txBody>
      </p:sp>
      <p:grpSp>
        <p:nvGrpSpPr>
          <p:cNvPr id="459" name="Google Shape;459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60" name="Google Shape;460;p2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28"/>
          <p:cNvSpPr txBox="1"/>
          <p:nvPr>
            <p:ph idx="3" type="body"/>
          </p:nvPr>
        </p:nvSpPr>
        <p:spPr>
          <a:xfrm>
            <a:off x="5919050" y="1107575"/>
            <a:ext cx="30519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Vía ascendente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Semáforos en rojo en ausencia de formaciones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28"/>
          <p:cNvSpPr/>
          <p:nvPr/>
        </p:nvSpPr>
        <p:spPr>
          <a:xfrm>
            <a:off x="2941225" y="3424100"/>
            <a:ext cx="2575500" cy="190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enclavamientos</a:t>
            </a:r>
            <a:endParaRPr/>
          </a:p>
        </p:txBody>
      </p:sp>
      <p:graphicFrame>
        <p:nvGraphicFramePr>
          <p:cNvPr id="475" name="Google Shape;475;p29"/>
          <p:cNvGraphicFramePr/>
          <p:nvPr/>
        </p:nvGraphicFramePr>
        <p:xfrm>
          <a:off x="248875" y="16195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{B63F7F57-3C22-48D8-B435-F9ACA1E2306C}</a:tableStyleId>
              </a:tblPr>
              <a:tblGrid>
                <a:gridCol w="387150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383025"/>
                <a:gridCol w="456200"/>
                <a:gridCol w="442250"/>
                <a:gridCol w="382850"/>
                <a:gridCol w="382850"/>
                <a:gridCol w="382850"/>
                <a:gridCol w="382850"/>
              </a:tblGrid>
              <a:tr h="4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Circuito de vías (DES)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 (ASC)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 (DES)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 (CHG)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Paso a nivel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6b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P1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P2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P3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 b="1"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</a:t>
                      </a:r>
                      <a:endParaRPr b="1"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6324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sz="1200">
                        <a:solidFill>
                          <a:srgbClr val="26324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2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78" name="Google Shape;478;p2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29"/>
          <p:cNvSpPr txBox="1"/>
          <p:nvPr>
            <p:ph idx="4294967295" type="body"/>
          </p:nvPr>
        </p:nvSpPr>
        <p:spPr>
          <a:xfrm>
            <a:off x="307850" y="332170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O: </a:t>
            </a:r>
            <a:r>
              <a:rPr lang="en"/>
              <a:t>Circuito de vía libre</a:t>
            </a:r>
            <a:endParaRPr/>
          </a:p>
        </p:txBody>
      </p:sp>
      <p:sp>
        <p:nvSpPr>
          <p:cNvPr id="486" name="Google Shape;486;p29"/>
          <p:cNvSpPr txBox="1"/>
          <p:nvPr>
            <p:ph idx="4294967295" type="body"/>
          </p:nvPr>
        </p:nvSpPr>
        <p:spPr>
          <a:xfrm>
            <a:off x="307850" y="3723350"/>
            <a:ext cx="3354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X</a:t>
            </a:r>
            <a:r>
              <a:rPr b="1" lang="en"/>
              <a:t>: </a:t>
            </a:r>
            <a:r>
              <a:rPr lang="en"/>
              <a:t>Circuito de vía ocupado</a:t>
            </a:r>
            <a:endParaRPr/>
          </a:p>
        </p:txBody>
      </p:sp>
      <p:sp>
        <p:nvSpPr>
          <p:cNvPr id="487" name="Google Shape;487;p29"/>
          <p:cNvSpPr txBox="1"/>
          <p:nvPr>
            <p:ph idx="4294967295" type="body"/>
          </p:nvPr>
        </p:nvSpPr>
        <p:spPr>
          <a:xfrm>
            <a:off x="307850" y="412500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R</a:t>
            </a:r>
            <a:r>
              <a:rPr b="1" lang="en"/>
              <a:t>: </a:t>
            </a:r>
            <a:r>
              <a:rPr lang="en"/>
              <a:t>Semáforo rojo</a:t>
            </a:r>
            <a:endParaRPr/>
          </a:p>
        </p:txBody>
      </p:sp>
      <p:sp>
        <p:nvSpPr>
          <p:cNvPr id="488" name="Google Shape;488;p29"/>
          <p:cNvSpPr txBox="1"/>
          <p:nvPr>
            <p:ph idx="4294967295" type="body"/>
          </p:nvPr>
        </p:nvSpPr>
        <p:spPr>
          <a:xfrm>
            <a:off x="307850" y="452665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A</a:t>
            </a:r>
            <a:r>
              <a:rPr b="1" lang="en"/>
              <a:t>: </a:t>
            </a:r>
            <a:r>
              <a:rPr lang="en"/>
              <a:t>Semáforo amarillo</a:t>
            </a:r>
            <a:endParaRPr/>
          </a:p>
        </p:txBody>
      </p:sp>
      <p:sp>
        <p:nvSpPr>
          <p:cNvPr id="489" name="Google Shape;489;p29"/>
          <p:cNvSpPr txBox="1"/>
          <p:nvPr>
            <p:ph idx="4294967295" type="body"/>
          </p:nvPr>
        </p:nvSpPr>
        <p:spPr>
          <a:xfrm>
            <a:off x="3577075" y="3321688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V</a:t>
            </a:r>
            <a:r>
              <a:rPr b="1" lang="en"/>
              <a:t>: </a:t>
            </a:r>
            <a:r>
              <a:rPr lang="en"/>
              <a:t>Semáforo verde</a:t>
            </a:r>
            <a:endParaRPr/>
          </a:p>
        </p:txBody>
      </p:sp>
      <p:sp>
        <p:nvSpPr>
          <p:cNvPr id="490" name="Google Shape;490;p29"/>
          <p:cNvSpPr txBox="1"/>
          <p:nvPr>
            <p:ph idx="4294967295" type="body"/>
          </p:nvPr>
        </p:nvSpPr>
        <p:spPr>
          <a:xfrm>
            <a:off x="3577075" y="372335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N</a:t>
            </a:r>
            <a:r>
              <a:rPr b="1" lang="en"/>
              <a:t>: </a:t>
            </a:r>
            <a:r>
              <a:rPr lang="en"/>
              <a:t>Máquina normal</a:t>
            </a:r>
            <a:endParaRPr/>
          </a:p>
        </p:txBody>
      </p:sp>
      <p:sp>
        <p:nvSpPr>
          <p:cNvPr id="491" name="Google Shape;491;p29"/>
          <p:cNvSpPr txBox="1"/>
          <p:nvPr>
            <p:ph idx="4294967295" type="body"/>
          </p:nvPr>
        </p:nvSpPr>
        <p:spPr>
          <a:xfrm>
            <a:off x="3577075" y="412500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R</a:t>
            </a:r>
            <a:r>
              <a:rPr b="1" lang="en"/>
              <a:t>: </a:t>
            </a:r>
            <a:r>
              <a:rPr lang="en"/>
              <a:t>Máquina reversa</a:t>
            </a:r>
            <a:endParaRPr/>
          </a:p>
        </p:txBody>
      </p:sp>
      <p:sp>
        <p:nvSpPr>
          <p:cNvPr id="492" name="Google Shape;492;p29"/>
          <p:cNvSpPr txBox="1"/>
          <p:nvPr>
            <p:ph idx="4294967295" type="body"/>
          </p:nvPr>
        </p:nvSpPr>
        <p:spPr>
          <a:xfrm>
            <a:off x="3577075" y="452665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B</a:t>
            </a:r>
            <a:r>
              <a:rPr b="1" lang="en"/>
              <a:t>: </a:t>
            </a:r>
            <a:r>
              <a:rPr lang="en"/>
              <a:t>Barrera baja</a:t>
            </a:r>
            <a:endParaRPr/>
          </a:p>
        </p:txBody>
      </p:sp>
      <p:sp>
        <p:nvSpPr>
          <p:cNvPr id="493" name="Google Shape;493;p29"/>
          <p:cNvSpPr txBox="1"/>
          <p:nvPr>
            <p:ph idx="4294967295" type="body"/>
          </p:nvPr>
        </p:nvSpPr>
        <p:spPr>
          <a:xfrm>
            <a:off x="6272500" y="332170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A</a:t>
            </a:r>
            <a:r>
              <a:rPr b="1" lang="en"/>
              <a:t>: </a:t>
            </a:r>
            <a:r>
              <a:rPr lang="en"/>
              <a:t>Barrera alta</a:t>
            </a:r>
            <a:endParaRPr/>
          </a:p>
        </p:txBody>
      </p:sp>
      <p:sp>
        <p:nvSpPr>
          <p:cNvPr id="494" name="Google Shape;494;p29"/>
          <p:cNvSpPr txBox="1"/>
          <p:nvPr>
            <p:ph idx="4294967295" type="body"/>
          </p:nvPr>
        </p:nvSpPr>
        <p:spPr>
          <a:xfrm>
            <a:off x="6381400" y="3723350"/>
            <a:ext cx="28329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-</a:t>
            </a:r>
            <a:r>
              <a:rPr b="1" lang="en"/>
              <a:t>: </a:t>
            </a:r>
            <a:r>
              <a:rPr i="1" lang="en"/>
              <a:t>Don’t care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Él hará la unidad de la República mejor que todos los Congresos. Estos podrán declararla una e indivisible pero sin el camino de ﬁerro que acerque sus extremos remotos, quedará siempre divisible y dividida contra todos los Decretos Legislativos</a:t>
            </a:r>
            <a:endParaRPr sz="2400"/>
          </a:p>
        </p:txBody>
      </p:sp>
      <p:sp>
        <p:nvSpPr>
          <p:cNvPr id="195" name="Google Shape;195;p12"/>
          <p:cNvSpPr txBox="1"/>
          <p:nvPr>
            <p:ph idx="4294967295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4345975" y="3793350"/>
            <a:ext cx="46533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J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uan Bautista Alberdi (1810-1884).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25" y="1331600"/>
            <a:ext cx="2016175" cy="2395900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2940000" dist="371475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FPGA y FSM</a:t>
            </a:r>
            <a:endParaRPr sz="3600"/>
          </a:p>
        </p:txBody>
      </p:sp>
      <p:sp>
        <p:nvSpPr>
          <p:cNvPr id="500" name="Google Shape;500;p30"/>
          <p:cNvSpPr txBox="1"/>
          <p:nvPr>
            <p:ph idx="1" type="subTitle"/>
          </p:nvPr>
        </p:nvSpPr>
        <p:spPr>
          <a:xfrm>
            <a:off x="29275" y="3975450"/>
            <a:ext cx="4741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Tecnología de aplicación y modelado</a:t>
            </a:r>
            <a:endParaRPr sz="2400"/>
          </a:p>
        </p:txBody>
      </p:sp>
      <p:sp>
        <p:nvSpPr>
          <p:cNvPr id="501" name="Google Shape;501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3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Estrategias de uso</a:t>
            </a:r>
            <a:endParaRPr/>
          </a:p>
        </p:txBody>
      </p:sp>
      <p:sp>
        <p:nvSpPr>
          <p:cNvPr id="508" name="Google Shape;508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31"/>
          <p:cNvPicPr preferRelativeResize="0"/>
          <p:nvPr/>
        </p:nvPicPr>
        <p:blipFill rotWithShape="1">
          <a:blip r:embed="rId3">
            <a:alphaModFix/>
          </a:blip>
          <a:srcRect b="7347" l="0" r="0" t="0"/>
          <a:stretch/>
        </p:blipFill>
        <p:spPr>
          <a:xfrm>
            <a:off x="4669800" y="1427788"/>
            <a:ext cx="4335924" cy="29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1"/>
          <p:cNvSpPr txBox="1"/>
          <p:nvPr>
            <p:ph idx="1" type="body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i="1" lang="en"/>
              <a:t>Field-Programmable Gate Array</a:t>
            </a:r>
            <a:endParaRPr i="1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bloques lógicos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Configurable mediante lenguajes de descripción de hardware</a:t>
            </a:r>
            <a:endParaRPr/>
          </a:p>
        </p:txBody>
      </p:sp>
      <p:sp>
        <p:nvSpPr>
          <p:cNvPr id="511" name="Google Shape;511;p3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circuito de vía</a:t>
            </a:r>
            <a:endParaRPr/>
          </a:p>
        </p:txBody>
      </p:sp>
      <p:sp>
        <p:nvSpPr>
          <p:cNvPr id="517" name="Google Shape;517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32"/>
          <p:cNvPicPr preferRelativeResize="0"/>
          <p:nvPr/>
        </p:nvPicPr>
        <p:blipFill rotWithShape="1">
          <a:blip r:embed="rId3">
            <a:alphaModFix/>
          </a:blip>
          <a:srcRect b="11764" l="0" r="0" t="12483"/>
          <a:stretch/>
        </p:blipFill>
        <p:spPr>
          <a:xfrm>
            <a:off x="587450" y="1536475"/>
            <a:ext cx="7285099" cy="28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525" name="Google Shape;525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3">
            <a:alphaModFix/>
          </a:blip>
          <a:srcRect b="9774" l="0" r="0" t="9774"/>
          <a:stretch/>
        </p:blipFill>
        <p:spPr>
          <a:xfrm>
            <a:off x="769750" y="1492550"/>
            <a:ext cx="6848251" cy="30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pasos a nivel</a:t>
            </a:r>
            <a:endParaRPr/>
          </a:p>
        </p:txBody>
      </p:sp>
      <p:sp>
        <p:nvSpPr>
          <p:cNvPr id="533" name="Google Shape;533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3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34"/>
          <p:cNvPicPr preferRelativeResize="0"/>
          <p:nvPr/>
        </p:nvPicPr>
        <p:blipFill rotWithShape="1">
          <a:blip r:embed="rId3">
            <a:alphaModFix/>
          </a:blip>
          <a:srcRect b="7390" l="0" r="50499" t="47076"/>
          <a:stretch/>
        </p:blipFill>
        <p:spPr>
          <a:xfrm>
            <a:off x="1476725" y="3285100"/>
            <a:ext cx="3079000" cy="15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 rotWithShape="1">
          <a:blip r:embed="rId3">
            <a:alphaModFix/>
          </a:blip>
          <a:srcRect b="7388" l="50499" r="0" t="12296"/>
          <a:stretch/>
        </p:blipFill>
        <p:spPr>
          <a:xfrm>
            <a:off x="4664663" y="1524225"/>
            <a:ext cx="3196888" cy="29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/>
          <p:cNvPicPr preferRelativeResize="0"/>
          <p:nvPr/>
        </p:nvPicPr>
        <p:blipFill rotWithShape="1">
          <a:blip r:embed="rId3">
            <a:alphaModFix/>
          </a:blip>
          <a:srcRect b="52923" l="0" r="50499" t="0"/>
          <a:stretch/>
        </p:blipFill>
        <p:spPr>
          <a:xfrm>
            <a:off x="1476725" y="1465675"/>
            <a:ext cx="3079000" cy="16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máquina de cambios</a:t>
            </a:r>
            <a:endParaRPr/>
          </a:p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5"/>
          <p:cNvPicPr preferRelativeResize="0"/>
          <p:nvPr/>
        </p:nvPicPr>
        <p:blipFill rotWithShape="1">
          <a:blip r:embed="rId3">
            <a:alphaModFix/>
          </a:blip>
          <a:srcRect b="55385" l="0" r="45088" t="0"/>
          <a:stretch/>
        </p:blipFill>
        <p:spPr>
          <a:xfrm>
            <a:off x="846225" y="1350975"/>
            <a:ext cx="3886276" cy="16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5"/>
          <p:cNvPicPr preferRelativeResize="0"/>
          <p:nvPr/>
        </p:nvPicPr>
        <p:blipFill rotWithShape="1">
          <a:blip r:embed="rId3">
            <a:alphaModFix/>
          </a:blip>
          <a:srcRect b="18331" l="54523" r="4741" t="10972"/>
          <a:stretch/>
        </p:blipFill>
        <p:spPr>
          <a:xfrm>
            <a:off x="5194725" y="1536500"/>
            <a:ext cx="3116850" cy="28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5"/>
          <p:cNvPicPr preferRelativeResize="0"/>
          <p:nvPr/>
        </p:nvPicPr>
        <p:blipFill rotWithShape="1">
          <a:blip r:embed="rId3">
            <a:alphaModFix/>
          </a:blip>
          <a:srcRect b="14542" l="0" r="45088" t="43870"/>
          <a:stretch/>
        </p:blipFill>
        <p:spPr>
          <a:xfrm>
            <a:off x="846225" y="3219275"/>
            <a:ext cx="3886276" cy="1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553" name="Google Shape;553;p36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Sistema completo</a:t>
            </a:r>
            <a:endParaRPr sz="2400"/>
          </a:p>
        </p:txBody>
      </p:sp>
      <p:sp>
        <p:nvSpPr>
          <p:cNvPr id="554" name="Google Shape;554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de Belgrano R</a:t>
            </a:r>
            <a:endParaRPr/>
          </a:p>
        </p:txBody>
      </p:sp>
      <p:sp>
        <p:nvSpPr>
          <p:cNvPr id="561" name="Google Shape;561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37"/>
          <p:cNvPicPr preferRelativeResize="0"/>
          <p:nvPr/>
        </p:nvPicPr>
        <p:blipFill rotWithShape="1">
          <a:blip r:embed="rId3">
            <a:alphaModFix/>
          </a:blip>
          <a:srcRect b="7432" l="1383" r="2508" t="7330"/>
          <a:stretch/>
        </p:blipFill>
        <p:spPr>
          <a:xfrm>
            <a:off x="131700" y="1355250"/>
            <a:ext cx="8751025" cy="3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idx="1" type="body"/>
          </p:nvPr>
        </p:nvSpPr>
        <p:spPr>
          <a:xfrm>
            <a:off x="4880100" y="1618475"/>
            <a:ext cx="37098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Semiautomático</a:t>
            </a:r>
            <a:endParaRPr b="1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Operador solicita rutas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Permite cruce de vías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Semáforos en rojo por defecto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Una formación por trayecto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Dos máquinas de estado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Modos de funcionamiento</a:t>
            </a:r>
            <a:endParaRPr/>
          </a:p>
        </p:txBody>
      </p:sp>
      <p:sp>
        <p:nvSpPr>
          <p:cNvPr id="570" name="Google Shape;570;p38"/>
          <p:cNvSpPr txBox="1"/>
          <p:nvPr>
            <p:ph idx="2" type="body"/>
          </p:nvPr>
        </p:nvSpPr>
        <p:spPr>
          <a:xfrm>
            <a:off x="415950" y="1618475"/>
            <a:ext cx="4134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Automático</a:t>
            </a:r>
            <a:endParaRPr b="1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Sin intervención humana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NO permite cruce de vías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Semáforos en verde por defecto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Más de una formación por trayecto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Doce máquinas de estado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2" name="Google Shape;572;p3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73" name="Google Shape;573;p3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 txBox="1"/>
          <p:nvPr>
            <p:ph idx="1" type="body"/>
          </p:nvPr>
        </p:nvSpPr>
        <p:spPr>
          <a:xfrm>
            <a:off x="4382575" y="1384275"/>
            <a:ext cx="18291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Semiautomático</a:t>
            </a:r>
            <a:endParaRPr/>
          </a:p>
        </p:txBody>
      </p:sp>
      <p:sp>
        <p:nvSpPr>
          <p:cNvPr id="585" name="Google Shape;585;p3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 en cada modalidad</a:t>
            </a:r>
            <a:endParaRPr/>
          </a:p>
        </p:txBody>
      </p:sp>
      <p:sp>
        <p:nvSpPr>
          <p:cNvPr id="586" name="Google Shape;586;p39"/>
          <p:cNvSpPr txBox="1"/>
          <p:nvPr>
            <p:ph idx="2" type="body"/>
          </p:nvPr>
        </p:nvSpPr>
        <p:spPr>
          <a:xfrm>
            <a:off x="686650" y="1353363"/>
            <a:ext cx="13986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Automático</a:t>
            </a:r>
            <a:endParaRPr/>
          </a:p>
        </p:txBody>
      </p:sp>
      <p:sp>
        <p:nvSpPr>
          <p:cNvPr id="587" name="Google Shape;587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8" name="Google Shape;588;p3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9" name="Google Shape;589;p3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6" name="Google Shape;596;p39"/>
          <p:cNvPicPr preferRelativeResize="0"/>
          <p:nvPr/>
        </p:nvPicPr>
        <p:blipFill rotWithShape="1">
          <a:blip r:embed="rId3">
            <a:alphaModFix/>
          </a:blip>
          <a:srcRect b="2070" l="0" r="0" t="2070"/>
          <a:stretch/>
        </p:blipFill>
        <p:spPr>
          <a:xfrm>
            <a:off x="4243575" y="1924275"/>
            <a:ext cx="4193874" cy="2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75" y="1780413"/>
            <a:ext cx="3020626" cy="31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Contexto y motivación</a:t>
            </a:r>
            <a:endParaRPr sz="3600"/>
          </a:p>
        </p:txBody>
      </p:sp>
      <p:sp>
        <p:nvSpPr>
          <p:cNvPr id="204" name="Google Shape;204;p13"/>
          <p:cNvSpPr txBox="1"/>
          <p:nvPr>
            <p:ph idx="1" type="subTitle"/>
          </p:nvPr>
        </p:nvSpPr>
        <p:spPr>
          <a:xfrm>
            <a:off x="131675" y="3975450"/>
            <a:ext cx="412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GICSAFe y el contexto ferroviario</a:t>
            </a:r>
            <a:endParaRPr sz="2400"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semáforos en modo automático (I)</a:t>
            </a:r>
            <a:endParaRPr/>
          </a:p>
        </p:txBody>
      </p:sp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4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40"/>
          <p:cNvPicPr preferRelativeResize="0"/>
          <p:nvPr/>
        </p:nvPicPr>
        <p:blipFill rotWithShape="1">
          <a:blip r:embed="rId3">
            <a:alphaModFix/>
          </a:blip>
          <a:srcRect b="0" l="33563" r="0" t="0"/>
          <a:stretch/>
        </p:blipFill>
        <p:spPr>
          <a:xfrm>
            <a:off x="4" y="1463575"/>
            <a:ext cx="5303476" cy="31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0"/>
          <p:cNvSpPr txBox="1"/>
          <p:nvPr>
            <p:ph idx="4294967295" type="body"/>
          </p:nvPr>
        </p:nvSpPr>
        <p:spPr>
          <a:xfrm>
            <a:off x="1637850" y="1352525"/>
            <a:ext cx="24885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Ocupación simple</a:t>
            </a:r>
            <a:endParaRPr/>
          </a:p>
        </p:txBody>
      </p:sp>
      <p:pic>
        <p:nvPicPr>
          <p:cNvPr id="607" name="Google Shape;607;p40"/>
          <p:cNvPicPr preferRelativeResize="0"/>
          <p:nvPr/>
        </p:nvPicPr>
        <p:blipFill rotWithShape="1">
          <a:blip r:embed="rId4">
            <a:alphaModFix/>
          </a:blip>
          <a:srcRect b="-3079" l="1006" r="6631" t="3080"/>
          <a:stretch/>
        </p:blipFill>
        <p:spPr>
          <a:xfrm>
            <a:off x="5209825" y="1353213"/>
            <a:ext cx="3350476" cy="30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semáforos en modo automático (II)</a:t>
            </a:r>
            <a:endParaRPr/>
          </a:p>
        </p:txBody>
      </p:sp>
      <p:sp>
        <p:nvSpPr>
          <p:cNvPr id="613" name="Google Shape;613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4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41"/>
          <p:cNvPicPr preferRelativeResize="0"/>
          <p:nvPr/>
        </p:nvPicPr>
        <p:blipFill rotWithShape="1">
          <a:blip r:embed="rId3">
            <a:alphaModFix/>
          </a:blip>
          <a:srcRect b="0" l="33563" r="0" t="0"/>
          <a:stretch/>
        </p:blipFill>
        <p:spPr>
          <a:xfrm>
            <a:off x="4" y="1463575"/>
            <a:ext cx="5303476" cy="31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1"/>
          <p:cNvSpPr txBox="1"/>
          <p:nvPr>
            <p:ph idx="4294967295" type="body"/>
          </p:nvPr>
        </p:nvSpPr>
        <p:spPr>
          <a:xfrm>
            <a:off x="1637850" y="1352525"/>
            <a:ext cx="24885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Ocupación doble</a:t>
            </a:r>
            <a:endParaRPr/>
          </a:p>
        </p:txBody>
      </p:sp>
      <p:pic>
        <p:nvPicPr>
          <p:cNvPr id="617" name="Google Shape;617;p41"/>
          <p:cNvPicPr preferRelativeResize="0"/>
          <p:nvPr/>
        </p:nvPicPr>
        <p:blipFill rotWithShape="1">
          <a:blip r:embed="rId4">
            <a:alphaModFix/>
          </a:blip>
          <a:srcRect b="-3079" l="2613" r="5024" t="3080"/>
          <a:stretch/>
        </p:blipFill>
        <p:spPr>
          <a:xfrm>
            <a:off x="5266900" y="1353213"/>
            <a:ext cx="3350476" cy="30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enclavamiento</a:t>
            </a:r>
            <a:endParaRPr/>
          </a:p>
        </p:txBody>
      </p:sp>
      <p:sp>
        <p:nvSpPr>
          <p:cNvPr id="623" name="Google Shape;623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4" name="Google Shape;624;p4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625" name="Google Shape;625;p4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42"/>
          <p:cNvSpPr txBox="1"/>
          <p:nvPr>
            <p:ph idx="4294967295" type="body"/>
          </p:nvPr>
        </p:nvSpPr>
        <p:spPr>
          <a:xfrm>
            <a:off x="7184700" y="1605075"/>
            <a:ext cx="1959300" cy="17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Flujo de datos</a:t>
            </a:r>
            <a:r>
              <a:rPr b="1" lang="en" sz="2000"/>
              <a:t>: </a:t>
            </a:r>
            <a:r>
              <a:rPr lang="en" sz="2000"/>
              <a:t>De izquierda a derecha</a:t>
            </a:r>
            <a:endParaRPr sz="2000"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6838758" y="2010369"/>
            <a:ext cx="345931" cy="327486"/>
            <a:chOff x="6618700" y="1635475"/>
            <a:chExt cx="456675" cy="432325"/>
          </a:xfrm>
        </p:grpSpPr>
        <p:sp>
          <p:nvSpPr>
            <p:cNvPr id="634" name="Google Shape;634;p42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9" name="Google Shape;639;p42"/>
          <p:cNvPicPr preferRelativeResize="0"/>
          <p:nvPr/>
        </p:nvPicPr>
        <p:blipFill rotWithShape="1">
          <a:blip r:embed="rId3">
            <a:alphaModFix/>
          </a:blip>
          <a:srcRect b="2942" l="1657" r="3609" t="3652"/>
          <a:stretch/>
        </p:blipFill>
        <p:spPr>
          <a:xfrm>
            <a:off x="212175" y="1360850"/>
            <a:ext cx="6440326" cy="3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645" name="Google Shape;645;p43"/>
          <p:cNvSpPr txBox="1"/>
          <p:nvPr>
            <p:ph idx="1" type="subTitle"/>
          </p:nvPr>
        </p:nvSpPr>
        <p:spPr>
          <a:xfrm>
            <a:off x="29275" y="3975450"/>
            <a:ext cx="476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Logros alcanzados y próximos pasos</a:t>
            </a:r>
            <a:endParaRPr sz="2400"/>
          </a:p>
        </p:txBody>
      </p:sp>
      <p:sp>
        <p:nvSpPr>
          <p:cNvPr id="646" name="Google Shape;646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4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Logros alcanzados</a:t>
            </a:r>
            <a:endParaRPr/>
          </a:p>
        </p:txBody>
      </p:sp>
      <p:sp>
        <p:nvSpPr>
          <p:cNvPr id="653" name="Google Shape;653;p44"/>
          <p:cNvSpPr txBox="1"/>
          <p:nvPr>
            <p:ph idx="1" type="body"/>
          </p:nvPr>
        </p:nvSpPr>
        <p:spPr>
          <a:xfrm>
            <a:off x="109750" y="1441575"/>
            <a:ext cx="9079800" cy="3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Rediseño del señalamiento de la estación Belgrano R.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Diseño de la funcionalidad semiautomática.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Diseño de la funcionalidad automática.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Implementación en VHDL del sistema diseñado.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Diseño replicable en otras estaciones de la red ferroviaria nacional.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Desarrollo </a:t>
            </a:r>
            <a:r>
              <a:rPr lang="en"/>
              <a:t>del primer sistema ferroviario crítico del CONICET-GICSAFe.</a:t>
            </a:r>
            <a:endParaRPr/>
          </a:p>
        </p:txBody>
      </p:sp>
      <p:sp>
        <p:nvSpPr>
          <p:cNvPr id="654" name="Google Shape;654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5" name="Google Shape;655;p44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56" name="Google Shape;656;p4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5"/>
          <p:cNvSpPr/>
          <p:nvPr/>
        </p:nvSpPr>
        <p:spPr>
          <a:xfrm>
            <a:off x="2875375" y="343873"/>
            <a:ext cx="5582810" cy="398727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2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5" name="Google Shape;665;p45"/>
          <p:cNvSpPr/>
          <p:nvPr/>
        </p:nvSpPr>
        <p:spPr>
          <a:xfrm>
            <a:off x="40390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6" name="Google Shape;666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45"/>
          <p:cNvSpPr txBox="1"/>
          <p:nvPr>
            <p:ph idx="4294967295" type="body"/>
          </p:nvPr>
        </p:nvSpPr>
        <p:spPr>
          <a:xfrm>
            <a:off x="443625" y="1221600"/>
            <a:ext cx="2811600" cy="27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Simulador Python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Ver video</a:t>
            </a:r>
            <a:endParaRPr sz="2000"/>
          </a:p>
        </p:txBody>
      </p:sp>
      <p:pic>
        <p:nvPicPr>
          <p:cNvPr id="668" name="Google Shape;6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25" y="556050"/>
            <a:ext cx="5114251" cy="297982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69" name="Google Shape;669;p45"/>
          <p:cNvGrpSpPr/>
          <p:nvPr/>
        </p:nvGrpSpPr>
        <p:grpSpPr>
          <a:xfrm>
            <a:off x="1505520" y="2681100"/>
            <a:ext cx="309022" cy="315499"/>
            <a:chOff x="3951850" y="2985350"/>
            <a:chExt cx="407950" cy="416500"/>
          </a:xfrm>
        </p:grpSpPr>
        <p:sp>
          <p:nvSpPr>
            <p:cNvPr id="670" name="Google Shape;670;p4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46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680" name="Google Shape;680;p46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¿Alguna pregunta?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682" name="Google Shape;682;p4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/>
        </p:nvSpPr>
        <p:spPr>
          <a:xfrm>
            <a:off x="5972125" y="9193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89" name="Google Shape;689;p47"/>
          <p:cNvGrpSpPr/>
          <p:nvPr/>
        </p:nvGrpSpPr>
        <p:grpSpPr>
          <a:xfrm>
            <a:off x="583358" y="919304"/>
            <a:ext cx="309041" cy="403123"/>
            <a:chOff x="590250" y="244200"/>
            <a:chExt cx="407975" cy="532175"/>
          </a:xfrm>
        </p:grpSpPr>
        <p:sp>
          <p:nvSpPr>
            <p:cNvPr id="690" name="Google Shape;690;p47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47"/>
          <p:cNvGrpSpPr/>
          <p:nvPr/>
        </p:nvGrpSpPr>
        <p:grpSpPr>
          <a:xfrm>
            <a:off x="1081471" y="978805"/>
            <a:ext cx="335800" cy="279518"/>
            <a:chOff x="1247825" y="322750"/>
            <a:chExt cx="443300" cy="369000"/>
          </a:xfrm>
        </p:grpSpPr>
        <p:sp>
          <p:nvSpPr>
            <p:cNvPr id="705" name="Google Shape;705;p47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1598048" y="977423"/>
            <a:ext cx="321028" cy="282282"/>
            <a:chOff x="1929775" y="320925"/>
            <a:chExt cx="423800" cy="372650"/>
          </a:xfrm>
        </p:grpSpPr>
        <p:sp>
          <p:nvSpPr>
            <p:cNvPr id="711" name="Google Shape;711;p47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7"/>
          <p:cNvSpPr/>
          <p:nvPr/>
        </p:nvSpPr>
        <p:spPr>
          <a:xfrm>
            <a:off x="2136334" y="967277"/>
            <a:ext cx="262909" cy="302583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7"/>
          <p:cNvSpPr/>
          <p:nvPr/>
        </p:nvSpPr>
        <p:spPr>
          <a:xfrm>
            <a:off x="2663528" y="968205"/>
            <a:ext cx="226928" cy="300727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47"/>
          <p:cNvGrpSpPr/>
          <p:nvPr/>
        </p:nvGrpSpPr>
        <p:grpSpPr>
          <a:xfrm>
            <a:off x="3643563" y="945589"/>
            <a:ext cx="303511" cy="345931"/>
            <a:chOff x="4630125" y="278900"/>
            <a:chExt cx="400675" cy="456675"/>
          </a:xfrm>
        </p:grpSpPr>
        <p:sp>
          <p:nvSpPr>
            <p:cNvPr id="719" name="Google Shape;719;p47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47"/>
          <p:cNvSpPr/>
          <p:nvPr/>
        </p:nvSpPr>
        <p:spPr>
          <a:xfrm>
            <a:off x="4130705" y="966822"/>
            <a:ext cx="347787" cy="303492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47"/>
          <p:cNvGrpSpPr/>
          <p:nvPr/>
        </p:nvGrpSpPr>
        <p:grpSpPr>
          <a:xfrm>
            <a:off x="587978" y="1438172"/>
            <a:ext cx="309022" cy="376837"/>
            <a:chOff x="596350" y="929175"/>
            <a:chExt cx="407950" cy="497475"/>
          </a:xfrm>
        </p:grpSpPr>
        <p:sp>
          <p:nvSpPr>
            <p:cNvPr id="725" name="Google Shape;725;p4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1601267" y="1493072"/>
            <a:ext cx="314590" cy="269367"/>
            <a:chOff x="1934025" y="1001650"/>
            <a:chExt cx="415300" cy="355600"/>
          </a:xfrm>
        </p:grpSpPr>
        <p:sp>
          <p:nvSpPr>
            <p:cNvPr id="733" name="Google Shape;733;p47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47"/>
          <p:cNvSpPr/>
          <p:nvPr/>
        </p:nvSpPr>
        <p:spPr>
          <a:xfrm>
            <a:off x="2109593" y="1470475"/>
            <a:ext cx="316408" cy="314571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7"/>
          <p:cNvSpPr/>
          <p:nvPr/>
        </p:nvSpPr>
        <p:spPr>
          <a:xfrm>
            <a:off x="2619251" y="1486155"/>
            <a:ext cx="315499" cy="283210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7"/>
          <p:cNvSpPr/>
          <p:nvPr/>
        </p:nvSpPr>
        <p:spPr>
          <a:xfrm>
            <a:off x="3133056" y="1488466"/>
            <a:ext cx="306276" cy="278590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7"/>
          <p:cNvSpPr/>
          <p:nvPr/>
        </p:nvSpPr>
        <p:spPr>
          <a:xfrm>
            <a:off x="3652409" y="1491231"/>
            <a:ext cx="285975" cy="27306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47"/>
          <p:cNvGrpSpPr/>
          <p:nvPr/>
        </p:nvGrpSpPr>
        <p:grpSpPr>
          <a:xfrm>
            <a:off x="4146751" y="1472771"/>
            <a:ext cx="315499" cy="315953"/>
            <a:chOff x="5294400" y="974850"/>
            <a:chExt cx="416500" cy="417100"/>
          </a:xfrm>
        </p:grpSpPr>
        <p:sp>
          <p:nvSpPr>
            <p:cNvPr id="742" name="Google Shape;742;p47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4618124" y="1437263"/>
            <a:ext cx="391135" cy="380985"/>
            <a:chOff x="5916675" y="927975"/>
            <a:chExt cx="516350" cy="502950"/>
          </a:xfrm>
        </p:grpSpPr>
        <p:sp>
          <p:nvSpPr>
            <p:cNvPr id="745" name="Google Shape;745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563984" y="2022546"/>
            <a:ext cx="352389" cy="238007"/>
            <a:chOff x="564675" y="1700625"/>
            <a:chExt cx="465200" cy="314200"/>
          </a:xfrm>
        </p:grpSpPr>
        <p:sp>
          <p:nvSpPr>
            <p:cNvPr id="748" name="Google Shape;748;p47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1073176" y="1964426"/>
            <a:ext cx="352389" cy="345022"/>
            <a:chOff x="1236875" y="1623900"/>
            <a:chExt cx="465200" cy="455475"/>
          </a:xfrm>
        </p:grpSpPr>
        <p:sp>
          <p:nvSpPr>
            <p:cNvPr id="752" name="Google Shape;752;p47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7"/>
          <p:cNvGrpSpPr/>
          <p:nvPr/>
        </p:nvGrpSpPr>
        <p:grpSpPr>
          <a:xfrm>
            <a:off x="1593427" y="1971812"/>
            <a:ext cx="330270" cy="330251"/>
            <a:chOff x="1923675" y="1633650"/>
            <a:chExt cx="436000" cy="435975"/>
          </a:xfrm>
        </p:grpSpPr>
        <p:sp>
          <p:nvSpPr>
            <p:cNvPr id="760" name="Google Shape;760;p47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2101236" y="1970430"/>
            <a:ext cx="333016" cy="333016"/>
            <a:chOff x="2594050" y="1631825"/>
            <a:chExt cx="439625" cy="439625"/>
          </a:xfrm>
        </p:grpSpPr>
        <p:sp>
          <p:nvSpPr>
            <p:cNvPr id="767" name="Google Shape;767;p4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47"/>
          <p:cNvSpPr/>
          <p:nvPr/>
        </p:nvSpPr>
        <p:spPr>
          <a:xfrm>
            <a:off x="2625235" y="1985206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47"/>
          <p:cNvGrpSpPr/>
          <p:nvPr/>
        </p:nvGrpSpPr>
        <p:grpSpPr>
          <a:xfrm>
            <a:off x="3150980" y="1945527"/>
            <a:ext cx="270295" cy="382822"/>
            <a:chOff x="3979850" y="1598950"/>
            <a:chExt cx="356825" cy="505375"/>
          </a:xfrm>
        </p:grpSpPr>
        <p:sp>
          <p:nvSpPr>
            <p:cNvPr id="773" name="Google Shape;773;p4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47"/>
          <p:cNvGrpSpPr/>
          <p:nvPr/>
        </p:nvGrpSpPr>
        <p:grpSpPr>
          <a:xfrm>
            <a:off x="3617278" y="2027621"/>
            <a:ext cx="356082" cy="218633"/>
            <a:chOff x="4595425" y="1707325"/>
            <a:chExt cx="470075" cy="288625"/>
          </a:xfrm>
        </p:grpSpPr>
        <p:sp>
          <p:nvSpPr>
            <p:cNvPr id="776" name="Google Shape;776;p47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4143532" y="1974122"/>
            <a:ext cx="321956" cy="325630"/>
            <a:chOff x="5290150" y="1636700"/>
            <a:chExt cx="425025" cy="429875"/>
          </a:xfrm>
        </p:grpSpPr>
        <p:sp>
          <p:nvSpPr>
            <p:cNvPr id="782" name="Google Shape;782;p47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4651795" y="1964426"/>
            <a:ext cx="323793" cy="339493"/>
            <a:chOff x="5961125" y="1623900"/>
            <a:chExt cx="427450" cy="448175"/>
          </a:xfrm>
        </p:grpSpPr>
        <p:sp>
          <p:nvSpPr>
            <p:cNvPr id="785" name="Google Shape;785;p47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5149908" y="1973194"/>
            <a:ext cx="345931" cy="327486"/>
            <a:chOff x="6618700" y="1635475"/>
            <a:chExt cx="456675" cy="432325"/>
          </a:xfrm>
        </p:grpSpPr>
        <p:sp>
          <p:nvSpPr>
            <p:cNvPr id="793" name="Google Shape;793;p47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47"/>
          <p:cNvGrpSpPr/>
          <p:nvPr/>
        </p:nvGrpSpPr>
        <p:grpSpPr>
          <a:xfrm>
            <a:off x="603185" y="2498994"/>
            <a:ext cx="273988" cy="294270"/>
            <a:chOff x="616425" y="2329600"/>
            <a:chExt cx="361700" cy="388475"/>
          </a:xfrm>
        </p:grpSpPr>
        <p:sp>
          <p:nvSpPr>
            <p:cNvPr id="799" name="Google Shape;799;p47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1105010" y="2501759"/>
            <a:ext cx="288740" cy="288740"/>
            <a:chOff x="1278900" y="2333250"/>
            <a:chExt cx="381175" cy="381175"/>
          </a:xfrm>
        </p:grpSpPr>
        <p:sp>
          <p:nvSpPr>
            <p:cNvPr id="808" name="Google Shape;808;p47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1614182" y="2501759"/>
            <a:ext cx="288759" cy="288740"/>
            <a:chOff x="1951075" y="2333250"/>
            <a:chExt cx="381200" cy="381175"/>
          </a:xfrm>
        </p:grpSpPr>
        <p:sp>
          <p:nvSpPr>
            <p:cNvPr id="813" name="Google Shape;813;p47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47"/>
          <p:cNvGrpSpPr/>
          <p:nvPr/>
        </p:nvGrpSpPr>
        <p:grpSpPr>
          <a:xfrm>
            <a:off x="2123374" y="2501759"/>
            <a:ext cx="288740" cy="288740"/>
            <a:chOff x="2623275" y="2333250"/>
            <a:chExt cx="381175" cy="381175"/>
          </a:xfrm>
        </p:grpSpPr>
        <p:sp>
          <p:nvSpPr>
            <p:cNvPr id="818" name="Google Shape;818;p47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2699907" y="2451953"/>
            <a:ext cx="154057" cy="384677"/>
            <a:chOff x="3384375" y="2267500"/>
            <a:chExt cx="203375" cy="507825"/>
          </a:xfrm>
        </p:grpSpPr>
        <p:sp>
          <p:nvSpPr>
            <p:cNvPr id="823" name="Google Shape;823;p47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3732115" y="2500831"/>
            <a:ext cx="126389" cy="286903"/>
            <a:chOff x="4747025" y="2332025"/>
            <a:chExt cx="166850" cy="378750"/>
          </a:xfrm>
        </p:grpSpPr>
        <p:sp>
          <p:nvSpPr>
            <p:cNvPr id="826" name="Google Shape;826;p47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3220632" y="2453790"/>
            <a:ext cx="130991" cy="380985"/>
            <a:chOff x="4071800" y="2269925"/>
            <a:chExt cx="172925" cy="502950"/>
          </a:xfrm>
        </p:grpSpPr>
        <p:sp>
          <p:nvSpPr>
            <p:cNvPr id="829" name="Google Shape;829;p47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4160229" y="2493953"/>
            <a:ext cx="288740" cy="30442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47"/>
          <p:cNvGrpSpPr/>
          <p:nvPr/>
        </p:nvGrpSpPr>
        <p:grpSpPr>
          <a:xfrm>
            <a:off x="4660563" y="2499449"/>
            <a:ext cx="311806" cy="293361"/>
            <a:chOff x="5972700" y="2330200"/>
            <a:chExt cx="411625" cy="387275"/>
          </a:xfrm>
        </p:grpSpPr>
        <p:sp>
          <p:nvSpPr>
            <p:cNvPr id="833" name="Google Shape;833;p4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690828" y="2975424"/>
            <a:ext cx="98721" cy="359775"/>
            <a:chOff x="732125" y="2958550"/>
            <a:chExt cx="130325" cy="474950"/>
          </a:xfrm>
        </p:grpSpPr>
        <p:sp>
          <p:nvSpPr>
            <p:cNvPr id="836" name="Google Shape;836;p47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47"/>
          <p:cNvSpPr/>
          <p:nvPr/>
        </p:nvSpPr>
        <p:spPr>
          <a:xfrm>
            <a:off x="1607303" y="2961169"/>
            <a:ext cx="302583" cy="388370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7"/>
          <p:cNvSpPr/>
          <p:nvPr/>
        </p:nvSpPr>
        <p:spPr>
          <a:xfrm>
            <a:off x="1137302" y="2961169"/>
            <a:ext cx="224182" cy="388370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6" name="Google Shape;846;p47"/>
          <p:cNvGrpSpPr/>
          <p:nvPr/>
        </p:nvGrpSpPr>
        <p:grpSpPr>
          <a:xfrm>
            <a:off x="2092941" y="2986957"/>
            <a:ext cx="349624" cy="331179"/>
            <a:chOff x="2583100" y="2973775"/>
            <a:chExt cx="461550" cy="437200"/>
          </a:xfrm>
        </p:grpSpPr>
        <p:sp>
          <p:nvSpPr>
            <p:cNvPr id="847" name="Google Shape;847;p47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47"/>
          <p:cNvSpPr/>
          <p:nvPr/>
        </p:nvSpPr>
        <p:spPr>
          <a:xfrm>
            <a:off x="3634873" y="2994840"/>
            <a:ext cx="321028" cy="321028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47"/>
          <p:cNvGrpSpPr/>
          <p:nvPr/>
        </p:nvGrpSpPr>
        <p:grpSpPr>
          <a:xfrm>
            <a:off x="4111243" y="3012333"/>
            <a:ext cx="392063" cy="291505"/>
            <a:chOff x="5247525" y="3007275"/>
            <a:chExt cx="517575" cy="384825"/>
          </a:xfrm>
        </p:grpSpPr>
        <p:sp>
          <p:nvSpPr>
            <p:cNvPr id="851" name="Google Shape;851;p47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7"/>
          <p:cNvGrpSpPr/>
          <p:nvPr/>
        </p:nvGrpSpPr>
        <p:grpSpPr>
          <a:xfrm>
            <a:off x="3129770" y="2995725"/>
            <a:ext cx="309022" cy="315499"/>
            <a:chOff x="3951850" y="2985350"/>
            <a:chExt cx="407950" cy="416500"/>
          </a:xfrm>
        </p:grpSpPr>
        <p:sp>
          <p:nvSpPr>
            <p:cNvPr id="854" name="Google Shape;854;p4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567223" y="3527054"/>
            <a:ext cx="357919" cy="274897"/>
            <a:chOff x="568950" y="3686775"/>
            <a:chExt cx="472500" cy="362900"/>
          </a:xfrm>
        </p:grpSpPr>
        <p:sp>
          <p:nvSpPr>
            <p:cNvPr id="859" name="Google Shape;859;p47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47"/>
          <p:cNvSpPr/>
          <p:nvPr/>
        </p:nvSpPr>
        <p:spPr>
          <a:xfrm>
            <a:off x="4692025" y="2980088"/>
            <a:ext cx="243536" cy="35055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47"/>
          <p:cNvGrpSpPr/>
          <p:nvPr/>
        </p:nvGrpSpPr>
        <p:grpSpPr>
          <a:xfrm>
            <a:off x="1079179" y="3550120"/>
            <a:ext cx="340402" cy="228784"/>
            <a:chOff x="1244800" y="3717225"/>
            <a:chExt cx="449375" cy="302025"/>
          </a:xfrm>
        </p:grpSpPr>
        <p:sp>
          <p:nvSpPr>
            <p:cNvPr id="864" name="Google Shape;864;p47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47"/>
          <p:cNvGrpSpPr/>
          <p:nvPr/>
        </p:nvGrpSpPr>
        <p:grpSpPr>
          <a:xfrm>
            <a:off x="1592972" y="3532584"/>
            <a:ext cx="331179" cy="258762"/>
            <a:chOff x="1923075" y="3694075"/>
            <a:chExt cx="437200" cy="341600"/>
          </a:xfrm>
        </p:grpSpPr>
        <p:sp>
          <p:nvSpPr>
            <p:cNvPr id="871" name="Google Shape;871;p47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47"/>
          <p:cNvGrpSpPr/>
          <p:nvPr/>
        </p:nvGrpSpPr>
        <p:grpSpPr>
          <a:xfrm>
            <a:off x="2105383" y="3528437"/>
            <a:ext cx="324721" cy="266602"/>
            <a:chOff x="2599525" y="3688600"/>
            <a:chExt cx="428675" cy="351950"/>
          </a:xfrm>
        </p:grpSpPr>
        <p:sp>
          <p:nvSpPr>
            <p:cNvPr id="881" name="Google Shape;881;p47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47"/>
          <p:cNvGrpSpPr/>
          <p:nvPr/>
        </p:nvGrpSpPr>
        <p:grpSpPr>
          <a:xfrm>
            <a:off x="2630255" y="3509992"/>
            <a:ext cx="300746" cy="296580"/>
            <a:chOff x="3292425" y="3664250"/>
            <a:chExt cx="397025" cy="391525"/>
          </a:xfrm>
        </p:grpSpPr>
        <p:sp>
          <p:nvSpPr>
            <p:cNvPr id="885" name="Google Shape;885;p47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3114998" y="3548264"/>
            <a:ext cx="333035" cy="241699"/>
            <a:chOff x="3932350" y="3714775"/>
            <a:chExt cx="439650" cy="319075"/>
          </a:xfrm>
        </p:grpSpPr>
        <p:sp>
          <p:nvSpPr>
            <p:cNvPr id="889" name="Google Shape;889;p47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47"/>
          <p:cNvGrpSpPr/>
          <p:nvPr/>
        </p:nvGrpSpPr>
        <p:grpSpPr>
          <a:xfrm>
            <a:off x="3624190" y="3548264"/>
            <a:ext cx="333016" cy="241699"/>
            <a:chOff x="4604550" y="3714775"/>
            <a:chExt cx="439625" cy="319075"/>
          </a:xfrm>
        </p:grpSpPr>
        <p:sp>
          <p:nvSpPr>
            <p:cNvPr id="895" name="Google Shape;895;p47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4145369" y="3523361"/>
            <a:ext cx="318264" cy="282756"/>
            <a:chOff x="5292575" y="3681900"/>
            <a:chExt cx="420150" cy="373275"/>
          </a:xfrm>
        </p:grpSpPr>
        <p:sp>
          <p:nvSpPr>
            <p:cNvPr id="898" name="Google Shape;898;p4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4636570" y="3487380"/>
            <a:ext cx="354245" cy="354245"/>
            <a:chOff x="5941025" y="3634400"/>
            <a:chExt cx="467650" cy="467650"/>
          </a:xfrm>
        </p:grpSpPr>
        <p:sp>
          <p:nvSpPr>
            <p:cNvPr id="906" name="Google Shape;906;p47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7"/>
          <p:cNvGrpSpPr/>
          <p:nvPr/>
        </p:nvGrpSpPr>
        <p:grpSpPr>
          <a:xfrm>
            <a:off x="5168372" y="3509992"/>
            <a:ext cx="309022" cy="309041"/>
            <a:chOff x="6643075" y="3664250"/>
            <a:chExt cx="407950" cy="407975"/>
          </a:xfrm>
        </p:grpSpPr>
        <p:sp>
          <p:nvSpPr>
            <p:cNvPr id="913" name="Google Shape;913;p4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572753" y="4006268"/>
            <a:ext cx="334872" cy="334853"/>
            <a:chOff x="576250" y="4319400"/>
            <a:chExt cx="442075" cy="442050"/>
          </a:xfrm>
        </p:grpSpPr>
        <p:sp>
          <p:nvSpPr>
            <p:cNvPr id="916" name="Google Shape;916;p4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47"/>
          <p:cNvSpPr/>
          <p:nvPr/>
        </p:nvSpPr>
        <p:spPr>
          <a:xfrm>
            <a:off x="1068121" y="4071363"/>
            <a:ext cx="362540" cy="204790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7"/>
          <p:cNvSpPr/>
          <p:nvPr/>
        </p:nvSpPr>
        <p:spPr>
          <a:xfrm>
            <a:off x="3132601" y="4020155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7"/>
          <p:cNvSpPr/>
          <p:nvPr/>
        </p:nvSpPr>
        <p:spPr>
          <a:xfrm>
            <a:off x="2623398" y="40395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7"/>
          <p:cNvSpPr/>
          <p:nvPr/>
        </p:nvSpPr>
        <p:spPr>
          <a:xfrm>
            <a:off x="3640421" y="4018773"/>
            <a:ext cx="309950" cy="309969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4" name="Google Shape;924;p47"/>
          <p:cNvGrpSpPr/>
          <p:nvPr/>
        </p:nvGrpSpPr>
        <p:grpSpPr>
          <a:xfrm>
            <a:off x="4126924" y="4023330"/>
            <a:ext cx="355154" cy="293361"/>
            <a:chOff x="5268225" y="4341925"/>
            <a:chExt cx="468850" cy="387275"/>
          </a:xfrm>
        </p:grpSpPr>
        <p:sp>
          <p:nvSpPr>
            <p:cNvPr id="925" name="Google Shape;925;p47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47"/>
          <p:cNvGrpSpPr/>
          <p:nvPr/>
        </p:nvGrpSpPr>
        <p:grpSpPr>
          <a:xfrm>
            <a:off x="4654106" y="4014108"/>
            <a:ext cx="319173" cy="319173"/>
            <a:chOff x="5964175" y="4329750"/>
            <a:chExt cx="421350" cy="421350"/>
          </a:xfrm>
        </p:grpSpPr>
        <p:sp>
          <p:nvSpPr>
            <p:cNvPr id="934" name="Google Shape;934;p47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47"/>
          <p:cNvGrpSpPr/>
          <p:nvPr/>
        </p:nvGrpSpPr>
        <p:grpSpPr>
          <a:xfrm>
            <a:off x="1081471" y="4523299"/>
            <a:ext cx="335800" cy="324721"/>
            <a:chOff x="1247825" y="5001950"/>
            <a:chExt cx="443300" cy="428675"/>
          </a:xfrm>
        </p:grpSpPr>
        <p:sp>
          <p:nvSpPr>
            <p:cNvPr id="937" name="Google Shape;937;p47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620640" y="4507146"/>
            <a:ext cx="275844" cy="351480"/>
            <a:chOff x="1959600" y="4980625"/>
            <a:chExt cx="364150" cy="464000"/>
          </a:xfrm>
        </p:grpSpPr>
        <p:sp>
          <p:nvSpPr>
            <p:cNvPr id="944" name="Google Shape;944;p47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47"/>
          <p:cNvGrpSpPr/>
          <p:nvPr/>
        </p:nvGrpSpPr>
        <p:grpSpPr>
          <a:xfrm>
            <a:off x="2109550" y="4520534"/>
            <a:ext cx="316408" cy="325176"/>
            <a:chOff x="2605025" y="4998300"/>
            <a:chExt cx="417700" cy="429275"/>
          </a:xfrm>
        </p:grpSpPr>
        <p:sp>
          <p:nvSpPr>
            <p:cNvPr id="952" name="Google Shape;952;p47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2587835" y="4523299"/>
            <a:ext cx="378220" cy="315025"/>
            <a:chOff x="3236425" y="5001950"/>
            <a:chExt cx="499300" cy="415875"/>
          </a:xfrm>
        </p:grpSpPr>
        <p:sp>
          <p:nvSpPr>
            <p:cNvPr id="956" name="Google Shape;956;p47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47"/>
          <p:cNvGrpSpPr/>
          <p:nvPr/>
        </p:nvGrpSpPr>
        <p:grpSpPr>
          <a:xfrm>
            <a:off x="3142211" y="4507146"/>
            <a:ext cx="287831" cy="342712"/>
            <a:chOff x="3968275" y="4980625"/>
            <a:chExt cx="379975" cy="452425"/>
          </a:xfrm>
        </p:grpSpPr>
        <p:sp>
          <p:nvSpPr>
            <p:cNvPr id="963" name="Google Shape;963;p47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634259" y="4583710"/>
            <a:ext cx="364395" cy="198351"/>
            <a:chOff x="5937975" y="5081700"/>
            <a:chExt cx="481050" cy="261850"/>
          </a:xfrm>
        </p:grpSpPr>
        <p:sp>
          <p:nvSpPr>
            <p:cNvPr id="967" name="Google Shape;967;p47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5191419" y="4545437"/>
            <a:ext cx="261527" cy="300728"/>
            <a:chOff x="6673500" y="5031175"/>
            <a:chExt cx="345250" cy="397000"/>
          </a:xfrm>
        </p:grpSpPr>
        <p:sp>
          <p:nvSpPr>
            <p:cNvPr id="971" name="Google Shape;971;p47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3111324" y="962652"/>
            <a:ext cx="349624" cy="311806"/>
            <a:chOff x="3927500" y="301425"/>
            <a:chExt cx="461550" cy="411625"/>
          </a:xfrm>
        </p:grpSpPr>
        <p:sp>
          <p:nvSpPr>
            <p:cNvPr id="977" name="Google Shape;977;p47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5172974" y="968655"/>
            <a:ext cx="299818" cy="299818"/>
            <a:chOff x="6649150" y="309350"/>
            <a:chExt cx="395800" cy="395800"/>
          </a:xfrm>
        </p:grpSpPr>
        <p:sp>
          <p:nvSpPr>
            <p:cNvPr id="1005" name="Google Shape;1005;p47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47"/>
          <p:cNvGrpSpPr/>
          <p:nvPr/>
        </p:nvGrpSpPr>
        <p:grpSpPr>
          <a:xfrm>
            <a:off x="4661472" y="975567"/>
            <a:ext cx="304439" cy="288286"/>
            <a:chOff x="5973900" y="318475"/>
            <a:chExt cx="401900" cy="380575"/>
          </a:xfrm>
        </p:grpSpPr>
        <p:sp>
          <p:nvSpPr>
            <p:cNvPr id="1029" name="Google Shape;1029;p47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47"/>
          <p:cNvGrpSpPr/>
          <p:nvPr/>
        </p:nvGrpSpPr>
        <p:grpSpPr>
          <a:xfrm>
            <a:off x="1097170" y="1438172"/>
            <a:ext cx="309022" cy="376837"/>
            <a:chOff x="1268550" y="929175"/>
            <a:chExt cx="407950" cy="497475"/>
          </a:xfrm>
        </p:grpSpPr>
        <p:sp>
          <p:nvSpPr>
            <p:cNvPr id="1044" name="Google Shape;1044;p47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5140231" y="1452470"/>
            <a:ext cx="365304" cy="350552"/>
            <a:chOff x="6605925" y="948050"/>
            <a:chExt cx="482250" cy="462775"/>
          </a:xfrm>
        </p:grpSpPr>
        <p:sp>
          <p:nvSpPr>
            <p:cNvPr id="1048" name="Google Shape;1048;p47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47"/>
          <p:cNvGrpSpPr/>
          <p:nvPr/>
        </p:nvGrpSpPr>
        <p:grpSpPr>
          <a:xfrm>
            <a:off x="5225564" y="2490681"/>
            <a:ext cx="194640" cy="308587"/>
            <a:chOff x="6718575" y="2318625"/>
            <a:chExt cx="256950" cy="407375"/>
          </a:xfrm>
        </p:grpSpPr>
        <p:sp>
          <p:nvSpPr>
            <p:cNvPr id="1055" name="Google Shape;1055;p4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47"/>
          <p:cNvGrpSpPr/>
          <p:nvPr/>
        </p:nvGrpSpPr>
        <p:grpSpPr>
          <a:xfrm>
            <a:off x="2613192" y="3055681"/>
            <a:ext cx="327486" cy="199279"/>
            <a:chOff x="3269900" y="3064500"/>
            <a:chExt cx="432325" cy="263075"/>
          </a:xfrm>
        </p:grpSpPr>
        <p:sp>
          <p:nvSpPr>
            <p:cNvPr id="1064" name="Google Shape;1064;p47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5203407" y="2994797"/>
            <a:ext cx="238934" cy="335800"/>
            <a:chOff x="6689325" y="2984125"/>
            <a:chExt cx="315425" cy="443300"/>
          </a:xfrm>
        </p:grpSpPr>
        <p:sp>
          <p:nvSpPr>
            <p:cNvPr id="1068" name="Google Shape;1068;p47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642324" y="3981365"/>
            <a:ext cx="231094" cy="373599"/>
            <a:chOff x="1988225" y="4286525"/>
            <a:chExt cx="305075" cy="493200"/>
          </a:xfrm>
        </p:grpSpPr>
        <p:sp>
          <p:nvSpPr>
            <p:cNvPr id="1074" name="Google Shape;1074;p47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47"/>
          <p:cNvGrpSpPr/>
          <p:nvPr/>
        </p:nvGrpSpPr>
        <p:grpSpPr>
          <a:xfrm>
            <a:off x="2132597" y="4007650"/>
            <a:ext cx="279063" cy="353317"/>
            <a:chOff x="2635450" y="4321225"/>
            <a:chExt cx="368400" cy="466425"/>
          </a:xfrm>
        </p:grpSpPr>
        <p:sp>
          <p:nvSpPr>
            <p:cNvPr id="1082" name="Google Shape;1082;p47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47"/>
          <p:cNvGrpSpPr/>
          <p:nvPr/>
        </p:nvGrpSpPr>
        <p:grpSpPr>
          <a:xfrm>
            <a:off x="5168372" y="3998882"/>
            <a:ext cx="309022" cy="345931"/>
            <a:chOff x="6643075" y="4309650"/>
            <a:chExt cx="407950" cy="456675"/>
          </a:xfrm>
        </p:grpSpPr>
        <p:sp>
          <p:nvSpPr>
            <p:cNvPr id="1089" name="Google Shape;1089;p47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4100638" y="4487318"/>
            <a:ext cx="407743" cy="391135"/>
            <a:chOff x="5233525" y="4954450"/>
            <a:chExt cx="538275" cy="516350"/>
          </a:xfrm>
        </p:grpSpPr>
        <p:sp>
          <p:nvSpPr>
            <p:cNvPr id="1099" name="Google Shape;1099;p4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587754" y="4494230"/>
            <a:ext cx="415129" cy="377311"/>
            <a:chOff x="4556450" y="4963575"/>
            <a:chExt cx="548025" cy="498100"/>
          </a:xfrm>
        </p:grpSpPr>
        <p:sp>
          <p:nvSpPr>
            <p:cNvPr id="1111" name="Google Shape;1111;p47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47"/>
          <p:cNvGrpSpPr/>
          <p:nvPr/>
        </p:nvGrpSpPr>
        <p:grpSpPr>
          <a:xfrm>
            <a:off x="539082" y="4575870"/>
            <a:ext cx="401286" cy="221872"/>
            <a:chOff x="531800" y="5071350"/>
            <a:chExt cx="529750" cy="292900"/>
          </a:xfrm>
        </p:grpSpPr>
        <p:sp>
          <p:nvSpPr>
            <p:cNvPr id="1117" name="Google Shape;1117;p47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47"/>
          <p:cNvGrpSpPr/>
          <p:nvPr/>
        </p:nvGrpSpPr>
        <p:grpSpPr>
          <a:xfrm>
            <a:off x="6967444" y="2410625"/>
            <a:ext cx="433992" cy="422729"/>
            <a:chOff x="5916675" y="927975"/>
            <a:chExt cx="516350" cy="502950"/>
          </a:xfrm>
        </p:grpSpPr>
        <p:sp>
          <p:nvSpPr>
            <p:cNvPr id="1125" name="Google Shape;1125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083464" y="3116527"/>
            <a:ext cx="1079481" cy="1051467"/>
            <a:chOff x="5916675" y="927975"/>
            <a:chExt cx="516350" cy="5029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47"/>
          <p:cNvGrpSpPr/>
          <p:nvPr/>
        </p:nvGrpSpPr>
        <p:grpSpPr>
          <a:xfrm>
            <a:off x="6083607" y="2410625"/>
            <a:ext cx="433992" cy="422729"/>
            <a:chOff x="5916675" y="927975"/>
            <a:chExt cx="516350" cy="502950"/>
          </a:xfrm>
        </p:grpSpPr>
        <p:sp>
          <p:nvSpPr>
            <p:cNvPr id="1131" name="Google Shape;1131;p47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47"/>
          <p:cNvSpPr/>
          <p:nvPr/>
        </p:nvSpPr>
        <p:spPr>
          <a:xfrm>
            <a:off x="7159605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7"/>
          <p:cNvSpPr/>
          <p:nvPr/>
        </p:nvSpPr>
        <p:spPr>
          <a:xfrm>
            <a:off x="6275768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7"/>
          <p:cNvSpPr/>
          <p:nvPr/>
        </p:nvSpPr>
        <p:spPr>
          <a:xfrm>
            <a:off x="6561303" y="370454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C7D3E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12" name="Google Shape;212;p14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Grupo de Investigación y Control para la Seguridad y Aplicaciones Ferroviarias</a:t>
            </a:r>
            <a:endParaRPr b="1" sz="2000"/>
          </a:p>
        </p:txBody>
      </p:sp>
      <p:sp>
        <p:nvSpPr>
          <p:cNvPr id="213" name="Google Shape;213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5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20" name="Google Shape;220;p15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5" name="Google Shape;225;p15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26" name="Google Shape;226;p15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31" name="Google Shape;231;p15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32" name="Google Shape;232;p15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7" name="Google Shape;237;p15"/>
          <p:cNvSpPr txBox="1"/>
          <p:nvPr>
            <p:ph idx="4294967295" type="ctrTitle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8" name="Google Shape;238;p15"/>
          <p:cNvSpPr txBox="1"/>
          <p:nvPr>
            <p:ph idx="4294967295" type="subTitle"/>
          </p:nvPr>
        </p:nvSpPr>
        <p:spPr>
          <a:xfrm>
            <a:off x="2613475" y="1335108"/>
            <a:ext cx="39171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Se moviliza por ferrocarril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9" name="Google Shape;239;p15"/>
          <p:cNvSpPr txBox="1"/>
          <p:nvPr>
            <p:ph idx="4294967295" type="ctrTitle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 millones de dólares</a:t>
            </a:r>
            <a:endParaRPr sz="3000"/>
          </a:p>
        </p:txBody>
      </p:sp>
      <p:sp>
        <p:nvSpPr>
          <p:cNvPr id="240" name="Google Shape;240;p15"/>
          <p:cNvSpPr txBox="1"/>
          <p:nvPr>
            <p:ph idx="4294967295" type="subTitle"/>
          </p:nvPr>
        </p:nvSpPr>
        <p:spPr>
          <a:xfrm>
            <a:off x="2165675" y="4446225"/>
            <a:ext cx="4887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Costo de un sistema de enclavamiento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41" name="Google Shape;241;p15"/>
          <p:cNvSpPr txBox="1"/>
          <p:nvPr>
            <p:ph idx="4294967295" type="ctrTitle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+50 años</a:t>
            </a:r>
            <a:endParaRPr sz="3000"/>
          </a:p>
        </p:txBody>
      </p:sp>
      <p:sp>
        <p:nvSpPr>
          <p:cNvPr id="242" name="Google Shape;242;p15"/>
          <p:cNvSpPr txBox="1"/>
          <p:nvPr>
            <p:ph idx="4294967295" type="subTitle"/>
          </p:nvPr>
        </p:nvSpPr>
        <p:spPr>
          <a:xfrm>
            <a:off x="2613475" y="2776651"/>
            <a:ext cx="39171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</a:t>
            </a:r>
            <a:r>
              <a:rPr lang="en">
                <a:solidFill>
                  <a:srgbClr val="3F5378"/>
                </a:solidFill>
              </a:rPr>
              <a:t> de las tecnologías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43" name="Google Shape;243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idx="4294967295" type="subTitle"/>
          </p:nvPr>
        </p:nvSpPr>
        <p:spPr>
          <a:xfrm>
            <a:off x="5482038" y="3740675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Redundancia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49" name="Google Shape;249;p16"/>
          <p:cNvSpPr txBox="1"/>
          <p:nvPr>
            <p:ph idx="4294967295" type="subTitle"/>
          </p:nvPr>
        </p:nvSpPr>
        <p:spPr>
          <a:xfrm>
            <a:off x="442025" y="2377025"/>
            <a:ext cx="20739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Diseño de la estación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50" name="Google Shape;250;p16"/>
          <p:cNvSpPr txBox="1"/>
          <p:nvPr>
            <p:ph idx="4294967295" type="subTitle"/>
          </p:nvPr>
        </p:nvSpPr>
        <p:spPr>
          <a:xfrm>
            <a:off x="1141375" y="893950"/>
            <a:ext cx="27732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Especialización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" name="Google Shape;251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53440" r="0" t="0"/>
          <a:stretch/>
        </p:blipFill>
        <p:spPr>
          <a:xfrm>
            <a:off x="3914575" y="1700375"/>
            <a:ext cx="678525" cy="14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86" y="2556139"/>
            <a:ext cx="1050312" cy="107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46" y="1614750"/>
            <a:ext cx="1050312" cy="107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274" y="2556141"/>
            <a:ext cx="1050312" cy="10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 txBox="1"/>
          <p:nvPr>
            <p:ph idx="4294967295" type="subTitle"/>
          </p:nvPr>
        </p:nvSpPr>
        <p:spPr>
          <a:xfrm>
            <a:off x="6009300" y="904400"/>
            <a:ext cx="21789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Maestría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16"/>
          <p:cNvSpPr txBox="1"/>
          <p:nvPr>
            <p:ph idx="4294967295" type="subTitle"/>
          </p:nvPr>
        </p:nvSpPr>
        <p:spPr>
          <a:xfrm>
            <a:off x="7633000" y="2113150"/>
            <a:ext cx="14574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4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7296400" y="2333950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4653275" y="2283250"/>
            <a:ext cx="7032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16"/>
          <p:cNvCxnSpPr/>
          <p:nvPr/>
        </p:nvCxnSpPr>
        <p:spPr>
          <a:xfrm>
            <a:off x="3907000" y="519475"/>
            <a:ext cx="48000" cy="381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1" name="Google Shape;261;p16"/>
          <p:cNvSpPr txBox="1"/>
          <p:nvPr>
            <p:ph idx="4294967295" type="subTitle"/>
          </p:nvPr>
        </p:nvSpPr>
        <p:spPr>
          <a:xfrm>
            <a:off x="2916288" y="3328300"/>
            <a:ext cx="9909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16"/>
          <p:cNvSpPr txBox="1"/>
          <p:nvPr>
            <p:ph idx="4294967295" type="subTitle"/>
          </p:nvPr>
        </p:nvSpPr>
        <p:spPr>
          <a:xfrm>
            <a:off x="7541938" y="2744950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Validación</a:t>
            </a:r>
            <a:endParaRPr>
              <a:solidFill>
                <a:srgbClr val="3F5378"/>
              </a:solidFill>
            </a:endParaRPr>
          </a:p>
        </p:txBody>
      </p:sp>
      <p:grpSp>
        <p:nvGrpSpPr>
          <p:cNvPr id="263" name="Google Shape;263;p16"/>
          <p:cNvGrpSpPr/>
          <p:nvPr/>
        </p:nvGrpSpPr>
        <p:grpSpPr>
          <a:xfrm>
            <a:off x="174252" y="2437937"/>
            <a:ext cx="330270" cy="330251"/>
            <a:chOff x="1923675" y="1633650"/>
            <a:chExt cx="436000" cy="435975"/>
          </a:xfrm>
        </p:grpSpPr>
        <p:sp>
          <p:nvSpPr>
            <p:cNvPr id="264" name="Google Shape;264;p1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6"/>
          <p:cNvGrpSpPr/>
          <p:nvPr/>
        </p:nvGrpSpPr>
        <p:grpSpPr>
          <a:xfrm>
            <a:off x="143356" y="3241345"/>
            <a:ext cx="392063" cy="291505"/>
            <a:chOff x="5247525" y="3007275"/>
            <a:chExt cx="517575" cy="384825"/>
          </a:xfrm>
        </p:grpSpPr>
        <p:sp>
          <p:nvSpPr>
            <p:cNvPr id="271" name="Google Shape;271;p16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solidFill>
              <a:srgbClr val="000000"/>
            </a:solidFill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solidFill>
              <a:srgbClr val="000000"/>
            </a:solidFill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6"/>
          <p:cNvGrpSpPr/>
          <p:nvPr/>
        </p:nvGrpSpPr>
        <p:grpSpPr>
          <a:xfrm>
            <a:off x="164579" y="4005994"/>
            <a:ext cx="349624" cy="331179"/>
            <a:chOff x="2583100" y="2973775"/>
            <a:chExt cx="461550" cy="437200"/>
          </a:xfrm>
        </p:grpSpPr>
        <p:sp>
          <p:nvSpPr>
            <p:cNvPr id="274" name="Google Shape;274;p16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16"/>
          <p:cNvSpPr/>
          <p:nvPr/>
        </p:nvSpPr>
        <p:spPr>
          <a:xfrm>
            <a:off x="2658525" y="2333950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6"/>
          <p:cNvGrpSpPr/>
          <p:nvPr/>
        </p:nvGrpSpPr>
        <p:grpSpPr>
          <a:xfrm>
            <a:off x="182092" y="1695397"/>
            <a:ext cx="314591" cy="269367"/>
            <a:chOff x="1934025" y="1001650"/>
            <a:chExt cx="415301" cy="355600"/>
          </a:xfrm>
        </p:grpSpPr>
        <p:sp>
          <p:nvSpPr>
            <p:cNvPr id="278" name="Google Shape;278;p16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2141693" y="1001654"/>
              <a:ext cx="207633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16"/>
          <p:cNvSpPr txBox="1"/>
          <p:nvPr>
            <p:ph idx="4294967295" type="subTitle"/>
          </p:nvPr>
        </p:nvSpPr>
        <p:spPr>
          <a:xfrm>
            <a:off x="451700" y="1499875"/>
            <a:ext cx="20739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Estudio del problema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83" name="Google Shape;283;p16"/>
          <p:cNvSpPr txBox="1"/>
          <p:nvPr>
            <p:ph idx="4294967295" type="subTitle"/>
          </p:nvPr>
        </p:nvSpPr>
        <p:spPr>
          <a:xfrm>
            <a:off x="674376" y="3939988"/>
            <a:ext cx="16092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Simulación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84" name="Google Shape;284;p16"/>
          <p:cNvSpPr txBox="1"/>
          <p:nvPr>
            <p:ph idx="4294967295" type="subTitle"/>
          </p:nvPr>
        </p:nvSpPr>
        <p:spPr>
          <a:xfrm>
            <a:off x="603125" y="3208150"/>
            <a:ext cx="17811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Modelado en FSM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 amt="11000"/>
          </a:blip>
          <a:srcRect b="0" l="0" r="47547" t="0"/>
          <a:stretch/>
        </p:blipFill>
        <p:spPr>
          <a:xfrm>
            <a:off x="3137725" y="1700375"/>
            <a:ext cx="764424" cy="145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6"/>
          <p:cNvSpPr txBox="1"/>
          <p:nvPr>
            <p:ph idx="4294967295" type="subTitle"/>
          </p:nvPr>
        </p:nvSpPr>
        <p:spPr>
          <a:xfrm>
            <a:off x="3997125" y="3328300"/>
            <a:ext cx="9909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FPGA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292" name="Google Shape;292;p17"/>
          <p:cNvSpPr txBox="1"/>
          <p:nvPr>
            <p:ph idx="1" type="subTitle"/>
          </p:nvPr>
        </p:nvSpPr>
        <p:spPr>
          <a:xfrm>
            <a:off x="219500" y="3975450"/>
            <a:ext cx="4338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Elementos indispensables para el funcionamiento del sistema</a:t>
            </a:r>
            <a:endParaRPr sz="2400"/>
          </a:p>
        </p:txBody>
      </p:sp>
      <p:sp>
        <p:nvSpPr>
          <p:cNvPr id="293" name="Google Shape;293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1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Vías ferroviarias</a:t>
            </a:r>
            <a:endParaRPr/>
          </a:p>
        </p:txBody>
      </p:sp>
      <p:sp>
        <p:nvSpPr>
          <p:cNvPr id="300" name="Google Shape;300;p18"/>
          <p:cNvSpPr txBox="1"/>
          <p:nvPr>
            <p:ph idx="3" type="body"/>
          </p:nvPr>
        </p:nvSpPr>
        <p:spPr>
          <a:xfrm>
            <a:off x="621500" y="1609650"/>
            <a:ext cx="21618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Vía ascendente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Numeración impar desde la cabecera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03" name="Google Shape;303;p1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2834469"/>
            <a:ext cx="9143999" cy="191911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 txBox="1"/>
          <p:nvPr>
            <p:ph idx="3" type="body"/>
          </p:nvPr>
        </p:nvSpPr>
        <p:spPr>
          <a:xfrm>
            <a:off x="2982825" y="1609650"/>
            <a:ext cx="21618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Vía descendente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Numeración par desde la cabecera.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925" y="759675"/>
            <a:ext cx="3117450" cy="22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>
            <p:ph idx="3" type="body"/>
          </p:nvPr>
        </p:nvSpPr>
        <p:spPr>
          <a:xfrm>
            <a:off x="430025" y="4461850"/>
            <a:ext cx="6586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Ejemplo de cabeceras:</a:t>
            </a:r>
            <a:r>
              <a:rPr lang="en"/>
              <a:t> Plaza Constitución, Retiro, Once de Septiembre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Semáforos ferroviarios</a:t>
            </a:r>
            <a:endParaRPr/>
          </a:p>
        </p:txBody>
      </p:sp>
      <p:sp>
        <p:nvSpPr>
          <p:cNvPr id="319" name="Google Shape;319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0" name="Google Shape;320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21" name="Google Shape;321;p1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" name="Google Shape;328;p19"/>
          <p:cNvPicPr preferRelativeResize="0"/>
          <p:nvPr/>
        </p:nvPicPr>
        <p:blipFill rotWithShape="1">
          <a:blip r:embed="rId3">
            <a:alphaModFix/>
          </a:blip>
          <a:srcRect b="8717" l="0" r="0" t="0"/>
          <a:stretch/>
        </p:blipFill>
        <p:spPr>
          <a:xfrm>
            <a:off x="4515000" y="1581925"/>
            <a:ext cx="4226100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4">
            <a:alphaModFix/>
          </a:blip>
          <a:srcRect b="9570" l="0" r="0" t="3032"/>
          <a:stretch/>
        </p:blipFill>
        <p:spPr>
          <a:xfrm>
            <a:off x="102425" y="1382825"/>
            <a:ext cx="4115324" cy="35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9"/>
          <p:cNvSpPr txBox="1"/>
          <p:nvPr>
            <p:ph idx="3" type="body"/>
          </p:nvPr>
        </p:nvSpPr>
        <p:spPr>
          <a:xfrm>
            <a:off x="4268975" y="4433550"/>
            <a:ext cx="28500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Aspecto: </a:t>
            </a:r>
            <a:r>
              <a:rPr lang="en"/>
              <a:t>Color del semáforo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